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2"/>
  </p:notesMasterIdLst>
  <p:sldIdLst>
    <p:sldId id="256" r:id="rId2"/>
    <p:sldId id="269" r:id="rId3"/>
    <p:sldId id="257" r:id="rId4"/>
    <p:sldId id="258" r:id="rId5"/>
    <p:sldId id="259" r:id="rId6"/>
    <p:sldId id="261" r:id="rId7"/>
    <p:sldId id="268" r:id="rId8"/>
    <p:sldId id="263" r:id="rId9"/>
    <p:sldId id="264" r:id="rId10"/>
    <p:sldId id="265" r:id="rId11"/>
    <p:sldId id="266" r:id="rId12"/>
    <p:sldId id="267" r:id="rId13"/>
    <p:sldId id="270" r:id="rId14"/>
    <p:sldId id="271" r:id="rId15"/>
    <p:sldId id="272" r:id="rId16"/>
    <p:sldId id="273" r:id="rId17"/>
    <p:sldId id="274" r:id="rId18"/>
    <p:sldId id="275" r:id="rId19"/>
    <p:sldId id="276" r:id="rId20"/>
    <p:sldId id="277"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69" autoAdjust="0"/>
  </p:normalViewPr>
  <p:slideViewPr>
    <p:cSldViewPr>
      <p:cViewPr varScale="1">
        <p:scale>
          <a:sx n="87" d="100"/>
          <a:sy n="87" d="100"/>
        </p:scale>
        <p:origin x="-1464" y="-78"/>
      </p:cViewPr>
      <p:guideLst>
        <p:guide orient="horz" pos="2160"/>
        <p:guide pos="2880"/>
      </p:guideLst>
    </p:cSldViewPr>
  </p:slideViewPr>
  <p:outlineViewPr>
    <p:cViewPr>
      <p:scale>
        <a:sx n="33" d="100"/>
        <a:sy n="33" d="100"/>
      </p:scale>
      <p:origin x="0" y="910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987205-43E4-4B7D-AF2C-EC0C2E3099CF}" type="datetimeFigureOut">
              <a:rPr lang="en-US" smtClean="0"/>
              <a:t>03-Mar-19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20F245-FB5C-418F-BC8A-D3729A154F7A}" type="slidenum">
              <a:rPr lang="en-US" smtClean="0"/>
              <a:t>‹#›</a:t>
            </a:fld>
            <a:endParaRPr lang="en-US"/>
          </a:p>
        </p:txBody>
      </p:sp>
    </p:spTree>
    <p:extLst>
      <p:ext uri="{BB962C8B-B14F-4D97-AF65-F5344CB8AC3E}">
        <p14:creationId xmlns:p14="http://schemas.microsoft.com/office/powerpoint/2010/main" val="37923855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 to the history, energy sources has been the source to most of industrial</a:t>
            </a:r>
            <a:r>
              <a:rPr lang="en-US" baseline="0" dirty="0" smtClean="0"/>
              <a:t> activities and agricultural activities. Furthermore, most technology depend on the use of energy resources. In fact, the economy of a state is ruled by the price of energy resource. Therefore, energy resources is a fundamental factor to consider in UN assessment as compared to any other factor.</a:t>
            </a:r>
            <a:endParaRPr lang="en-US" dirty="0"/>
          </a:p>
        </p:txBody>
      </p:sp>
      <p:sp>
        <p:nvSpPr>
          <p:cNvPr id="4" name="Slide Number Placeholder 3"/>
          <p:cNvSpPr>
            <a:spLocks noGrp="1"/>
          </p:cNvSpPr>
          <p:nvPr>
            <p:ph type="sldNum" sz="quarter" idx="10"/>
          </p:nvPr>
        </p:nvSpPr>
        <p:spPr/>
        <p:txBody>
          <a:bodyPr/>
          <a:lstStyle/>
          <a:p>
            <a:fld id="{9220F245-FB5C-418F-BC8A-D3729A154F7A}" type="slidenum">
              <a:rPr lang="en-US" smtClean="0"/>
              <a:t>3</a:t>
            </a:fld>
            <a:endParaRPr lang="en-US"/>
          </a:p>
        </p:txBody>
      </p:sp>
    </p:spTree>
    <p:extLst>
      <p:ext uri="{BB962C8B-B14F-4D97-AF65-F5344CB8AC3E}">
        <p14:creationId xmlns:p14="http://schemas.microsoft.com/office/powerpoint/2010/main" val="24774437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From the graph,</a:t>
            </a:r>
            <a:r>
              <a:rPr lang="en-US" sz="1200" kern="1200" baseline="0" dirty="0" smtClean="0">
                <a:solidFill>
                  <a:schemeClr val="tx1"/>
                </a:solidFill>
                <a:effectLst/>
                <a:latin typeface="+mn-lt"/>
                <a:ea typeface="+mn-ea"/>
                <a:cs typeface="+mn-cs"/>
              </a:rPr>
              <a:t> petroleum is the leading source of energy amongst them all. Along the time period, there are increased rates of energy uses. The graph clearly shows that in change of time,, people are abandoning the traditional sources of energy and improving on it. That translates that, the cost of energy resource is increasing with time and being that the cost of energy is a determinant to the prices of other goods, then it is a critical factor to consider the assessment.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220F245-FB5C-418F-BC8A-D3729A154F7A}" type="slidenum">
              <a:rPr lang="en-US" smtClean="0"/>
              <a:t>4</a:t>
            </a:fld>
            <a:endParaRPr lang="en-US"/>
          </a:p>
        </p:txBody>
      </p:sp>
    </p:spTree>
    <p:extLst>
      <p:ext uri="{BB962C8B-B14F-4D97-AF65-F5344CB8AC3E}">
        <p14:creationId xmlns:p14="http://schemas.microsoft.com/office/powerpoint/2010/main" val="3975048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From the graph shows energy consumption across continental regions. The data includes commercial source of energy; gas, oil and coal excluding traditional biofuels. Developing Asia and Africa are the continents who predominantly use traditional biofuels. Europe and Eurasia including North America have lead in energy consumption. However, consumption of energy across other parts of the world has increased dramatically especially in Asia Pacific</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9220F245-FB5C-418F-BC8A-D3729A154F7A}" type="slidenum">
              <a:rPr lang="en-US" smtClean="0"/>
              <a:t>5</a:t>
            </a:fld>
            <a:endParaRPr lang="en-US"/>
          </a:p>
        </p:txBody>
      </p:sp>
    </p:spTree>
    <p:extLst>
      <p:ext uri="{BB962C8B-B14F-4D97-AF65-F5344CB8AC3E}">
        <p14:creationId xmlns:p14="http://schemas.microsoft.com/office/powerpoint/2010/main" val="1313708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over use of energy consumption has clearly seemed to be a threat in the world wide population. Poor</a:t>
            </a:r>
            <a:r>
              <a:rPr lang="en-US" baseline="0" dirty="0" smtClean="0"/>
              <a:t> and many developing countries suffer from low capital to afford the increasing cost of energy. </a:t>
            </a:r>
            <a:r>
              <a:rPr lang="en-US" dirty="0" smtClean="0"/>
              <a:t>Therefore,</a:t>
            </a:r>
            <a:r>
              <a:rPr lang="en-US" baseline="0" dirty="0" smtClean="0"/>
              <a:t> prioritizing the assessment of energy is a priority in order to beat up the cost of energy that influences the prices of other goods. The UN should therefore prioritize the assessment of energy sources.</a:t>
            </a:r>
            <a:endParaRPr lang="en-US" dirty="0"/>
          </a:p>
        </p:txBody>
      </p:sp>
      <p:sp>
        <p:nvSpPr>
          <p:cNvPr id="4" name="Slide Number Placeholder 3"/>
          <p:cNvSpPr>
            <a:spLocks noGrp="1"/>
          </p:cNvSpPr>
          <p:nvPr>
            <p:ph type="sldNum" sz="quarter" idx="10"/>
          </p:nvPr>
        </p:nvSpPr>
        <p:spPr/>
        <p:txBody>
          <a:bodyPr/>
          <a:lstStyle/>
          <a:p>
            <a:fld id="{9220F245-FB5C-418F-BC8A-D3729A154F7A}" type="slidenum">
              <a:rPr lang="en-US" smtClean="0"/>
              <a:t>6</a:t>
            </a:fld>
            <a:endParaRPr lang="en-US"/>
          </a:p>
        </p:txBody>
      </p:sp>
    </p:spTree>
    <p:extLst>
      <p:ext uri="{BB962C8B-B14F-4D97-AF65-F5344CB8AC3E}">
        <p14:creationId xmlns:p14="http://schemas.microsoft.com/office/powerpoint/2010/main" val="2362579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Since human been have been</a:t>
            </a:r>
            <a:r>
              <a:rPr lang="en-US" baseline="0" dirty="0" smtClean="0"/>
              <a:t> known to influence the climate change, there is need to focus on how to improve the climate changes to avoid the hazard that is caused by extreme climate changes. Much of sunlight has been considered harmful to all living organism and plants. Also, radiation has been known to start eating up the planet by drying up all the water sources which are essential for both animals, plants and human beings.</a:t>
            </a:r>
            <a:endParaRPr lang="en-US" dirty="0"/>
          </a:p>
        </p:txBody>
      </p:sp>
      <p:sp>
        <p:nvSpPr>
          <p:cNvPr id="4" name="Slide Number Placeholder 3"/>
          <p:cNvSpPr>
            <a:spLocks noGrp="1"/>
          </p:cNvSpPr>
          <p:nvPr>
            <p:ph type="sldNum" sz="quarter" idx="10"/>
          </p:nvPr>
        </p:nvSpPr>
        <p:spPr/>
        <p:txBody>
          <a:bodyPr/>
          <a:lstStyle/>
          <a:p>
            <a:fld id="{9220F245-FB5C-418F-BC8A-D3729A154F7A}" type="slidenum">
              <a:rPr lang="en-US" smtClean="0"/>
              <a:t>8</a:t>
            </a:fld>
            <a:endParaRPr lang="en-US"/>
          </a:p>
        </p:txBody>
      </p:sp>
    </p:spTree>
    <p:extLst>
      <p:ext uri="{BB962C8B-B14F-4D97-AF65-F5344CB8AC3E}">
        <p14:creationId xmlns:p14="http://schemas.microsoft.com/office/powerpoint/2010/main" val="24827539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Extreme climate</a:t>
            </a:r>
            <a:r>
              <a:rPr lang="en-US" baseline="0" dirty="0" smtClean="0"/>
              <a:t> changes are seen common in developing countries and other poor countries which are highly populated. From the graph, Thailand, leads in the experiencing extreme temperatures and Honduras is last in the least. This therefore shows the need to take the climate change factor seriously more than any other factor especially since extreme factors could lead to droughts and flooding.</a:t>
            </a:r>
            <a:endParaRPr lang="en-US" dirty="0"/>
          </a:p>
        </p:txBody>
      </p:sp>
      <p:sp>
        <p:nvSpPr>
          <p:cNvPr id="4" name="Slide Number Placeholder 3"/>
          <p:cNvSpPr>
            <a:spLocks noGrp="1"/>
          </p:cNvSpPr>
          <p:nvPr>
            <p:ph type="sldNum" sz="quarter" idx="10"/>
          </p:nvPr>
        </p:nvSpPr>
        <p:spPr/>
        <p:txBody>
          <a:bodyPr/>
          <a:lstStyle/>
          <a:p>
            <a:fld id="{9220F245-FB5C-418F-BC8A-D3729A154F7A}" type="slidenum">
              <a:rPr lang="en-US" smtClean="0"/>
              <a:t>9</a:t>
            </a:fld>
            <a:endParaRPr lang="en-US"/>
          </a:p>
        </p:txBody>
      </p:sp>
    </p:spTree>
    <p:extLst>
      <p:ext uri="{BB962C8B-B14F-4D97-AF65-F5344CB8AC3E}">
        <p14:creationId xmlns:p14="http://schemas.microsoft.com/office/powerpoint/2010/main" val="1258624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need for developing countries to capitalize in technology</a:t>
            </a:r>
            <a:r>
              <a:rPr lang="en-US" baseline="0" dirty="0" smtClean="0"/>
              <a:t> that reads climate changes in order to under the correct and necessary measure to avoid any unpreparedness to any upcoming hazards that may be influenced by uncontrollable climate conditions. Countries like Thailand, Guatemala and Vietnam that are prone to the extreme climate changes should be considered when making goals to control the factors affecting the global climate.</a:t>
            </a:r>
            <a:endParaRPr lang="en-US" dirty="0"/>
          </a:p>
        </p:txBody>
      </p:sp>
      <p:sp>
        <p:nvSpPr>
          <p:cNvPr id="4" name="Slide Number Placeholder 3"/>
          <p:cNvSpPr>
            <a:spLocks noGrp="1"/>
          </p:cNvSpPr>
          <p:nvPr>
            <p:ph type="sldNum" sz="quarter" idx="10"/>
          </p:nvPr>
        </p:nvSpPr>
        <p:spPr/>
        <p:txBody>
          <a:bodyPr/>
          <a:lstStyle/>
          <a:p>
            <a:fld id="{9220F245-FB5C-418F-BC8A-D3729A154F7A}" type="slidenum">
              <a:rPr lang="en-US" smtClean="0"/>
              <a:t>10</a:t>
            </a:fld>
            <a:endParaRPr lang="en-US"/>
          </a:p>
        </p:txBody>
      </p:sp>
    </p:spTree>
    <p:extLst>
      <p:ext uri="{BB962C8B-B14F-4D97-AF65-F5344CB8AC3E}">
        <p14:creationId xmlns:p14="http://schemas.microsoft.com/office/powerpoint/2010/main" val="2197883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repercussions</a:t>
            </a:r>
            <a:r>
              <a:rPr lang="en-US" baseline="0" dirty="0" smtClean="0"/>
              <a:t> that are likely to occur due to extreme changes are so huge such as low crop production, lost of human lives including animals which would be devastating for a country. For the economy to balance and the state to grow, climate change is a major factor to put into inconsideration and look for ways to control it instead of looking for finance to take care of the issues that are caused by extreme climate conditions.</a:t>
            </a:r>
            <a:endParaRPr lang="en-US" dirty="0"/>
          </a:p>
        </p:txBody>
      </p:sp>
      <p:sp>
        <p:nvSpPr>
          <p:cNvPr id="4" name="Slide Number Placeholder 3"/>
          <p:cNvSpPr>
            <a:spLocks noGrp="1"/>
          </p:cNvSpPr>
          <p:nvPr>
            <p:ph type="sldNum" sz="quarter" idx="10"/>
          </p:nvPr>
        </p:nvSpPr>
        <p:spPr/>
        <p:txBody>
          <a:bodyPr/>
          <a:lstStyle/>
          <a:p>
            <a:fld id="{9220F245-FB5C-418F-BC8A-D3729A154F7A}" type="slidenum">
              <a:rPr lang="en-US" smtClean="0"/>
              <a:t>11</a:t>
            </a:fld>
            <a:endParaRPr lang="en-US"/>
          </a:p>
        </p:txBody>
      </p:sp>
    </p:spTree>
    <p:extLst>
      <p:ext uri="{BB962C8B-B14F-4D97-AF65-F5344CB8AC3E}">
        <p14:creationId xmlns:p14="http://schemas.microsoft.com/office/powerpoint/2010/main" val="2033227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Education has been included in the list of basic wants to</a:t>
            </a:r>
            <a:r>
              <a:rPr lang="en-US" baseline="0" dirty="0" smtClean="0"/>
              <a:t> humans. Good education is considered a fundamental key to getting a good paying and decent job for survival. With increased unemployment rate worldwide, it is crucial to ensure that people are well educated world wide to increase the opportunities of jobs. The goal of each country should be to combat factors like racism that factor out some people in getting education.</a:t>
            </a:r>
            <a:endParaRPr lang="en-US" dirty="0"/>
          </a:p>
        </p:txBody>
      </p:sp>
      <p:sp>
        <p:nvSpPr>
          <p:cNvPr id="4" name="Slide Number Placeholder 3"/>
          <p:cNvSpPr>
            <a:spLocks noGrp="1"/>
          </p:cNvSpPr>
          <p:nvPr>
            <p:ph type="sldNum" sz="quarter" idx="10"/>
          </p:nvPr>
        </p:nvSpPr>
        <p:spPr/>
        <p:txBody>
          <a:bodyPr/>
          <a:lstStyle/>
          <a:p>
            <a:fld id="{9220F245-FB5C-418F-BC8A-D3729A154F7A}" type="slidenum">
              <a:rPr lang="en-US" smtClean="0"/>
              <a:t>13</a:t>
            </a:fld>
            <a:endParaRPr lang="en-US"/>
          </a:p>
        </p:txBody>
      </p:sp>
    </p:spTree>
    <p:extLst>
      <p:ext uri="{BB962C8B-B14F-4D97-AF65-F5344CB8AC3E}">
        <p14:creationId xmlns:p14="http://schemas.microsoft.com/office/powerpoint/2010/main" val="5920419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the graph, Asia</a:t>
            </a:r>
            <a:r>
              <a:rPr lang="en-US" baseline="0" dirty="0" smtClean="0"/>
              <a:t> is seen to be the most affected country in term of low educational opportunities followed by Middle East and Africa. On the other hand, </a:t>
            </a:r>
            <a:r>
              <a:rPr lang="en-US" dirty="0" smtClean="0"/>
              <a:t>north</a:t>
            </a:r>
            <a:r>
              <a:rPr lang="en-US" baseline="0" dirty="0" smtClean="0"/>
              <a:t> America  is seen to lead in terms of getting good education. This translated to the development of that country. When people are economically empowered and have good educational skills, they are like to bring improvement and development in their country.</a:t>
            </a:r>
            <a:endParaRPr lang="en-US" dirty="0"/>
          </a:p>
        </p:txBody>
      </p:sp>
      <p:sp>
        <p:nvSpPr>
          <p:cNvPr id="4" name="Slide Number Placeholder 3"/>
          <p:cNvSpPr>
            <a:spLocks noGrp="1"/>
          </p:cNvSpPr>
          <p:nvPr>
            <p:ph type="sldNum" sz="quarter" idx="10"/>
          </p:nvPr>
        </p:nvSpPr>
        <p:spPr/>
        <p:txBody>
          <a:bodyPr/>
          <a:lstStyle/>
          <a:p>
            <a:fld id="{9220F245-FB5C-418F-BC8A-D3729A154F7A}" type="slidenum">
              <a:rPr lang="en-US" smtClean="0"/>
              <a:t>14</a:t>
            </a:fld>
            <a:endParaRPr lang="en-US"/>
          </a:p>
        </p:txBody>
      </p:sp>
    </p:spTree>
    <p:extLst>
      <p:ext uri="{BB962C8B-B14F-4D97-AF65-F5344CB8AC3E}">
        <p14:creationId xmlns:p14="http://schemas.microsoft.com/office/powerpoint/2010/main" val="1649887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effects of lack of educational opportunities has been seen</a:t>
            </a:r>
            <a:r>
              <a:rPr lang="en-US" baseline="0" dirty="0" smtClean="0"/>
              <a:t> to cause more to a country. For instance, a country experiencing poor child welfare system means that there is no secure future for the country. Also, poor educational qualifications lead to poverty and lack of essential needs since it would be hard to afford them especially with the increased cost of living world wide.</a:t>
            </a:r>
            <a:endParaRPr lang="en-US" dirty="0"/>
          </a:p>
        </p:txBody>
      </p:sp>
      <p:sp>
        <p:nvSpPr>
          <p:cNvPr id="4" name="Slide Number Placeholder 3"/>
          <p:cNvSpPr>
            <a:spLocks noGrp="1"/>
          </p:cNvSpPr>
          <p:nvPr>
            <p:ph type="sldNum" sz="quarter" idx="10"/>
          </p:nvPr>
        </p:nvSpPr>
        <p:spPr/>
        <p:txBody>
          <a:bodyPr/>
          <a:lstStyle/>
          <a:p>
            <a:fld id="{9220F245-FB5C-418F-BC8A-D3729A154F7A}" type="slidenum">
              <a:rPr lang="en-US" smtClean="0"/>
              <a:t>15</a:t>
            </a:fld>
            <a:endParaRPr lang="en-US"/>
          </a:p>
        </p:txBody>
      </p:sp>
    </p:spTree>
    <p:extLst>
      <p:ext uri="{BB962C8B-B14F-4D97-AF65-F5344CB8AC3E}">
        <p14:creationId xmlns:p14="http://schemas.microsoft.com/office/powerpoint/2010/main" val="29776944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Civil wars is one of</a:t>
            </a:r>
            <a:r>
              <a:rPr lang="en-US" baseline="0" dirty="0" smtClean="0"/>
              <a:t> the greatest factor that should be considered by any state in pursuing their goals. Wars has be proven to cause deaths and unstable economy. The loosing country is said to have lost more for they are made slaves by the winning country and have to operate by the terms of the colonizers. Therefore, the country should prioritize in their goals on how to avoid wars.</a:t>
            </a:r>
            <a:endParaRPr lang="en-US" dirty="0"/>
          </a:p>
        </p:txBody>
      </p:sp>
      <p:sp>
        <p:nvSpPr>
          <p:cNvPr id="4" name="Slide Number Placeholder 3"/>
          <p:cNvSpPr>
            <a:spLocks noGrp="1"/>
          </p:cNvSpPr>
          <p:nvPr>
            <p:ph type="sldNum" sz="quarter" idx="10"/>
          </p:nvPr>
        </p:nvSpPr>
        <p:spPr/>
        <p:txBody>
          <a:bodyPr/>
          <a:lstStyle/>
          <a:p>
            <a:fld id="{9220F245-FB5C-418F-BC8A-D3729A154F7A}" type="slidenum">
              <a:rPr lang="en-US" smtClean="0"/>
              <a:t>17</a:t>
            </a:fld>
            <a:endParaRPr lang="en-US"/>
          </a:p>
        </p:txBody>
      </p:sp>
    </p:spTree>
    <p:extLst>
      <p:ext uri="{BB962C8B-B14F-4D97-AF65-F5344CB8AC3E}">
        <p14:creationId xmlns:p14="http://schemas.microsoft.com/office/powerpoint/2010/main" val="27744473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the graph</a:t>
            </a:r>
            <a:r>
              <a:rPr lang="en-US" baseline="0" dirty="0" smtClean="0"/>
              <a:t>, the countries with increased numbers of refugees are the most affected by civil wars. Burma is seen to lead in the list and Eritrea is the least in the list. There are a lot of instabilities that comes from civil wars such as loss of economic activities and homes which people had heavily invested on and getting back to the original position would take more time and more capital.</a:t>
            </a:r>
            <a:endParaRPr lang="en-US" dirty="0"/>
          </a:p>
        </p:txBody>
      </p:sp>
      <p:sp>
        <p:nvSpPr>
          <p:cNvPr id="4" name="Slide Number Placeholder 3"/>
          <p:cNvSpPr>
            <a:spLocks noGrp="1"/>
          </p:cNvSpPr>
          <p:nvPr>
            <p:ph type="sldNum" sz="quarter" idx="10"/>
          </p:nvPr>
        </p:nvSpPr>
        <p:spPr/>
        <p:txBody>
          <a:bodyPr/>
          <a:lstStyle/>
          <a:p>
            <a:fld id="{9220F245-FB5C-418F-BC8A-D3729A154F7A}" type="slidenum">
              <a:rPr lang="en-US" smtClean="0"/>
              <a:t>18</a:t>
            </a:fld>
            <a:endParaRPr lang="en-US"/>
          </a:p>
        </p:txBody>
      </p:sp>
    </p:spTree>
    <p:extLst>
      <p:ext uri="{BB962C8B-B14F-4D97-AF65-F5344CB8AC3E}">
        <p14:creationId xmlns:p14="http://schemas.microsoft.com/office/powerpoint/2010/main" val="3660881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effects of civil wars</a:t>
            </a:r>
            <a:r>
              <a:rPr lang="en-US" baseline="0" dirty="0" smtClean="0"/>
              <a:t> has lead to loss of many lives and crop production. This means that the affected country is in a worse state than it was before the war. Since civil war are mostly caused by ideology indifferences, then there is need for a country to take precaution by ensuring a stable political background and ensure peace with other countries to avoid the cause for a civil war.</a:t>
            </a:r>
            <a:endParaRPr lang="en-US" dirty="0"/>
          </a:p>
        </p:txBody>
      </p:sp>
      <p:sp>
        <p:nvSpPr>
          <p:cNvPr id="4" name="Slide Number Placeholder 3"/>
          <p:cNvSpPr>
            <a:spLocks noGrp="1"/>
          </p:cNvSpPr>
          <p:nvPr>
            <p:ph type="sldNum" sz="quarter" idx="10"/>
          </p:nvPr>
        </p:nvSpPr>
        <p:spPr/>
        <p:txBody>
          <a:bodyPr/>
          <a:lstStyle/>
          <a:p>
            <a:fld id="{9220F245-FB5C-418F-BC8A-D3729A154F7A}" type="slidenum">
              <a:rPr lang="en-US" smtClean="0"/>
              <a:t>19</a:t>
            </a:fld>
            <a:endParaRPr lang="en-US"/>
          </a:p>
        </p:txBody>
      </p:sp>
    </p:spTree>
    <p:extLst>
      <p:ext uri="{BB962C8B-B14F-4D97-AF65-F5344CB8AC3E}">
        <p14:creationId xmlns:p14="http://schemas.microsoft.com/office/powerpoint/2010/main" val="28010033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B38F09E1-830E-4491-87EC-9C858422E7B8}" type="datetimeFigureOut">
              <a:rPr lang="en-US" smtClean="0"/>
              <a:t>03-Mar-19</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A695CC60-62C3-4C09-BA38-9A5368B219D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38F09E1-830E-4491-87EC-9C858422E7B8}" type="datetimeFigureOut">
              <a:rPr lang="en-US" smtClean="0"/>
              <a:t>03-Mar-19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695CC60-62C3-4C09-BA38-9A5368B219D6}"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38F09E1-830E-4491-87EC-9C858422E7B8}" type="datetimeFigureOut">
              <a:rPr lang="en-US" smtClean="0"/>
              <a:t>03-Mar-19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695CC60-62C3-4C09-BA38-9A5368B219D6}"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38F09E1-830E-4491-87EC-9C858422E7B8}" type="datetimeFigureOut">
              <a:rPr lang="en-US" smtClean="0"/>
              <a:t>03-Mar-19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695CC60-62C3-4C09-BA38-9A5368B219D6}"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38F09E1-830E-4491-87EC-9C858422E7B8}" type="datetimeFigureOut">
              <a:rPr lang="en-US" smtClean="0"/>
              <a:t>03-Mar-19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A695CC60-62C3-4C09-BA38-9A5368B219D6}"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B38F09E1-830E-4491-87EC-9C858422E7B8}" type="datetimeFigureOut">
              <a:rPr lang="en-US" smtClean="0"/>
              <a:t>03-Mar-19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A695CC60-62C3-4C09-BA38-9A5368B219D6}"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38F09E1-830E-4491-87EC-9C858422E7B8}" type="datetimeFigureOut">
              <a:rPr lang="en-US" smtClean="0"/>
              <a:t>03-Mar-19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A695CC60-62C3-4C09-BA38-9A5368B219D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B38F09E1-830E-4491-87EC-9C858422E7B8}" type="datetimeFigureOut">
              <a:rPr lang="en-US" smtClean="0"/>
              <a:t>03-Mar-19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695CC60-62C3-4C09-BA38-9A5368B219D6}"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B38F09E1-830E-4491-87EC-9C858422E7B8}" type="datetimeFigureOut">
              <a:rPr lang="en-US" smtClean="0"/>
              <a:t>03-Mar-19</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A695CC60-62C3-4C09-BA38-9A5368B219D6}"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38F09E1-830E-4491-87EC-9C858422E7B8}" type="datetimeFigureOut">
              <a:rPr lang="en-US" smtClean="0"/>
              <a:t>03-Mar-19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695CC60-62C3-4C09-BA38-9A5368B219D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38F09E1-830E-4491-87EC-9C858422E7B8}" type="datetimeFigureOut">
              <a:rPr lang="en-US" smtClean="0"/>
              <a:t>03-Mar-19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695CC60-62C3-4C09-BA38-9A5368B219D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38F09E1-830E-4491-87EC-9C858422E7B8}" type="datetimeFigureOut">
              <a:rPr lang="en-US" smtClean="0"/>
              <a:t>03-Mar-19</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A695CC60-62C3-4C09-BA38-9A5368B219D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eia.gov/todayinenergy/detail.php?id=11951" TargetMode="External"/><Relationship Id="rId2" Type="http://schemas.openxmlformats.org/officeDocument/2006/relationships/hyperlink" Target="http://data.worldbank.org/data-catalog/world-development-indicators" TargetMode="External"/><Relationship Id="rId1" Type="http://schemas.openxmlformats.org/officeDocument/2006/relationships/slideLayout" Target="../slideLayouts/slideLayout2.xml"/><Relationship Id="rId4" Type="http://schemas.openxmlformats.org/officeDocument/2006/relationships/hyperlink" Target="https://books.google.co.ke/books?hl=en&amp;lr=&amp;id=Hd819S4eB3gC&amp;oi=fnd&amp;pg=PP6&amp;dq=civil+war+in+american+memory&amp;ots=Pu1nhKTGyX&amp;sig=Fk9KnWFhC3bWDeCV0jyHNroJX_8&amp;redir_esc=y#v=onepage&amp;q=civil%20war%20in%20american%20memory&amp;f=fal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3600" dirty="0" smtClean="0">
                <a:latin typeface="Times New Roman" pitchFamily="18" charset="0"/>
                <a:cs typeface="Times New Roman" pitchFamily="18" charset="0"/>
              </a:rPr>
              <a:t>THREATS TO GLOBAL ENVIRONMENT</a:t>
            </a:r>
            <a:endParaRPr lang="en-US" sz="3600" dirty="0">
              <a:latin typeface="Times New Roman" pitchFamily="18" charset="0"/>
              <a:cs typeface="Times New Roman" pitchFamily="18" charset="0"/>
            </a:endParaRPr>
          </a:p>
        </p:txBody>
      </p:sp>
      <p:sp>
        <p:nvSpPr>
          <p:cNvPr id="3" name="Subtitle 2"/>
          <p:cNvSpPr>
            <a:spLocks noGrp="1"/>
          </p:cNvSpPr>
          <p:nvPr>
            <p:ph type="subTitle" idx="1"/>
          </p:nvPr>
        </p:nvSpPr>
        <p:spPr/>
        <p:txBody>
          <a:bodyPr>
            <a:normAutofit fontScale="85000" lnSpcReduction="20000"/>
          </a:bodyPr>
          <a:lstStyle/>
          <a:p>
            <a:pPr algn="ctr"/>
            <a:r>
              <a:rPr lang="en-US" sz="3200" dirty="0" smtClean="0">
                <a:latin typeface="Times New Roman" pitchFamily="18" charset="0"/>
                <a:cs typeface="Times New Roman" pitchFamily="18" charset="0"/>
              </a:rPr>
              <a:t>Name:</a:t>
            </a:r>
          </a:p>
          <a:p>
            <a:pPr algn="ctr"/>
            <a:r>
              <a:rPr lang="en-US" sz="3200" dirty="0" smtClean="0">
                <a:latin typeface="Times New Roman" pitchFamily="18" charset="0"/>
                <a:cs typeface="Times New Roman" pitchFamily="18" charset="0"/>
              </a:rPr>
              <a:t>Tutor:</a:t>
            </a:r>
          </a:p>
          <a:p>
            <a:pPr algn="ctr"/>
            <a:r>
              <a:rPr lang="en-US" sz="3200" dirty="0" smtClean="0">
                <a:latin typeface="Times New Roman" pitchFamily="18" charset="0"/>
                <a:cs typeface="Times New Roman" pitchFamily="18" charset="0"/>
              </a:rPr>
              <a:t>Institution:</a:t>
            </a:r>
          </a:p>
          <a:p>
            <a:pPr algn="ct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4043305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6507162"/>
          </a:xfrm>
        </p:spPr>
        <p:txBody>
          <a:bodyPr/>
          <a:lstStyle/>
          <a:p>
            <a:pPr algn="ctr"/>
            <a:r>
              <a:rPr lang="en-US" sz="4800" dirty="0" smtClean="0">
                <a:latin typeface="Times New Roman" pitchFamily="18" charset="0"/>
                <a:cs typeface="Times New Roman" pitchFamily="18" charset="0"/>
              </a:rPr>
              <a:t>ENERGY SOURCES</a:t>
            </a:r>
            <a:endParaRPr lang="en-US" sz="4800" dirty="0">
              <a:latin typeface="Times New Roman" pitchFamily="18" charset="0"/>
              <a:cs typeface="Times New Roman" pitchFamily="18" charset="0"/>
            </a:endParaRPr>
          </a:p>
        </p:txBody>
      </p:sp>
    </p:spTree>
    <p:extLst>
      <p:ext uri="{BB962C8B-B14F-4D97-AF65-F5344CB8AC3E}">
        <p14:creationId xmlns:p14="http://schemas.microsoft.com/office/powerpoint/2010/main" val="680979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fontAlgn="base"/>
            <a:r>
              <a:rPr lang="en-US" sz="2800" dirty="0">
                <a:latin typeface="Times New Roman" pitchFamily="18" charset="0"/>
                <a:cs typeface="Times New Roman" pitchFamily="18" charset="0"/>
              </a:rPr>
              <a:t>There has been development of various energy sources throughout the period that has led to the energy consumption pattern.</a:t>
            </a:r>
          </a:p>
          <a:p>
            <a:pPr fontAlgn="base"/>
            <a:r>
              <a:rPr lang="en-US" sz="2800" dirty="0">
                <a:latin typeface="Times New Roman" pitchFamily="18" charset="0"/>
                <a:cs typeface="Times New Roman" pitchFamily="18" charset="0"/>
              </a:rPr>
              <a:t>Wood was the primary source of energy until 1800s.</a:t>
            </a:r>
          </a:p>
          <a:p>
            <a:pPr fontAlgn="base"/>
            <a:r>
              <a:rPr lang="en-US" sz="2800" dirty="0">
                <a:latin typeface="Times New Roman" pitchFamily="18" charset="0"/>
                <a:cs typeface="Times New Roman" pitchFamily="18" charset="0"/>
              </a:rPr>
              <a:t>In 19</a:t>
            </a:r>
            <a:r>
              <a:rPr lang="en-US" sz="2800" baseline="30000" dirty="0">
                <a:latin typeface="Times New Roman" pitchFamily="18" charset="0"/>
                <a:cs typeface="Times New Roman" pitchFamily="18" charset="0"/>
              </a:rPr>
              <a:t>th</a:t>
            </a:r>
            <a:r>
              <a:rPr lang="en-US" sz="2800" dirty="0">
                <a:latin typeface="Times New Roman" pitchFamily="18" charset="0"/>
                <a:cs typeface="Times New Roman" pitchFamily="18" charset="0"/>
              </a:rPr>
              <a:t> Century, coal was adamant which the primary source of electricity.</a:t>
            </a:r>
          </a:p>
          <a:p>
            <a:pPr fontAlgn="base"/>
            <a:r>
              <a:rPr lang="en-US" sz="2800" dirty="0">
                <a:latin typeface="Times New Roman" pitchFamily="18" charset="0"/>
                <a:cs typeface="Times New Roman" pitchFamily="18" charset="0"/>
              </a:rPr>
              <a:t>Petroleum products then took over in the middle of the last century</a:t>
            </a:r>
          </a:p>
          <a:p>
            <a:pPr fontAlgn="base"/>
            <a:r>
              <a:rPr lang="en-US" sz="2800" dirty="0">
                <a:latin typeface="Times New Roman" pitchFamily="18" charset="0"/>
                <a:cs typeface="Times New Roman" pitchFamily="18" charset="0"/>
              </a:rPr>
              <a:t>During 1970, nuclear electric power was developed all the way up to 20</a:t>
            </a:r>
            <a:r>
              <a:rPr lang="en-US" sz="2800" baseline="30000" dirty="0">
                <a:latin typeface="Times New Roman" pitchFamily="18" charset="0"/>
                <a:cs typeface="Times New Roman" pitchFamily="18" charset="0"/>
              </a:rPr>
              <a:t>th</a:t>
            </a:r>
            <a:r>
              <a:rPr lang="en-US" sz="2800" dirty="0">
                <a:latin typeface="Times New Roman" pitchFamily="18" charset="0"/>
                <a:cs typeface="Times New Roman" pitchFamily="18" charset="0"/>
              </a:rPr>
              <a:t> Century. </a:t>
            </a:r>
          </a:p>
          <a:p>
            <a:endParaRPr lang="en-US" sz="28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sz="3600" dirty="0" smtClean="0">
                <a:latin typeface="Times New Roman" pitchFamily="18" charset="0"/>
                <a:cs typeface="Times New Roman" pitchFamily="18" charset="0"/>
              </a:rPr>
              <a:t>HISTORY OF ENERGY SOURCES</a:t>
            </a: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1944677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raph of energy consumption in the United States, as explained in the article text"/>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371600" y="1752600"/>
            <a:ext cx="6076609" cy="4372600"/>
          </a:xfrm>
          <a:prstGeom prst="rect">
            <a:avLst/>
          </a:prstGeom>
          <a:noFill/>
          <a:ln>
            <a:noFill/>
          </a:ln>
        </p:spPr>
      </p:pic>
      <p:sp>
        <p:nvSpPr>
          <p:cNvPr id="2" name="Title 1"/>
          <p:cNvSpPr>
            <a:spLocks noGrp="1"/>
          </p:cNvSpPr>
          <p:nvPr>
            <p:ph type="title"/>
          </p:nvPr>
        </p:nvSpPr>
        <p:spPr>
          <a:xfrm>
            <a:off x="457200" y="274638"/>
            <a:ext cx="8229600" cy="792162"/>
          </a:xfrm>
        </p:spPr>
        <p:txBody>
          <a:bodyPr>
            <a:normAutofit fontScale="90000"/>
          </a:bodyPr>
          <a:lstStyle/>
          <a:p>
            <a:r>
              <a:rPr lang="en-US" sz="3600" dirty="0" smtClean="0">
                <a:latin typeface="Times New Roman" pitchFamily="18" charset="0"/>
                <a:cs typeface="Times New Roman" pitchFamily="18" charset="0"/>
              </a:rPr>
              <a:t>HISTORY OF ENERGY CONSUMPTION</a:t>
            </a: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408662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3"/>
          <a:stretch>
            <a:fillRect/>
          </a:stretch>
        </p:blipFill>
        <p:spPr>
          <a:xfrm>
            <a:off x="1366110" y="1481138"/>
            <a:ext cx="6411779" cy="4525962"/>
          </a:xfrm>
          <a:prstGeom prst="rect">
            <a:avLst/>
          </a:prstGeom>
        </p:spPr>
      </p:pic>
      <p:sp>
        <p:nvSpPr>
          <p:cNvPr id="2" name="Title 1"/>
          <p:cNvSpPr>
            <a:spLocks noGrp="1"/>
          </p:cNvSpPr>
          <p:nvPr>
            <p:ph type="title"/>
          </p:nvPr>
        </p:nvSpPr>
        <p:spPr/>
        <p:txBody>
          <a:bodyPr>
            <a:normAutofit fontScale="90000"/>
          </a:bodyPr>
          <a:lstStyle/>
          <a:p>
            <a:r>
              <a:rPr lang="en-US" sz="3600" dirty="0" smtClean="0">
                <a:latin typeface="Times New Roman" pitchFamily="18" charset="0"/>
                <a:cs typeface="Times New Roman" pitchFamily="18" charset="0"/>
              </a:rPr>
              <a:t>PRIMARY ENERGY CONSUMPTION WORLDWIDE</a:t>
            </a: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1464894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3600" dirty="0" smtClean="0">
                <a:latin typeface="Times New Roman" pitchFamily="18" charset="0"/>
                <a:cs typeface="Times New Roman" pitchFamily="18" charset="0"/>
              </a:rPr>
              <a:t>The </a:t>
            </a:r>
            <a:r>
              <a:rPr lang="en-US" sz="3600" dirty="0">
                <a:latin typeface="Times New Roman" pitchFamily="18" charset="0"/>
                <a:cs typeface="Times New Roman" pitchFamily="18" charset="0"/>
              </a:rPr>
              <a:t>effects of increased consumption of energy resources lead to;</a:t>
            </a:r>
          </a:p>
          <a:p>
            <a:pPr lvl="2"/>
            <a:r>
              <a:rPr lang="en-US" sz="2800" dirty="0">
                <a:latin typeface="Times New Roman" pitchFamily="18" charset="0"/>
                <a:cs typeface="Times New Roman" pitchFamily="18" charset="0"/>
              </a:rPr>
              <a:t>Increased carbon footprint</a:t>
            </a:r>
          </a:p>
          <a:p>
            <a:pPr lvl="2"/>
            <a:r>
              <a:rPr lang="en-US" sz="2800" dirty="0">
                <a:latin typeface="Times New Roman" pitchFamily="18" charset="0"/>
                <a:cs typeface="Times New Roman" pitchFamily="18" charset="0"/>
              </a:rPr>
              <a:t>Reduced supply of energy resources</a:t>
            </a:r>
          </a:p>
          <a:p>
            <a:pPr lvl="2"/>
            <a:r>
              <a:rPr lang="en-US" sz="2800" dirty="0">
                <a:latin typeface="Times New Roman" pitchFamily="18" charset="0"/>
                <a:cs typeface="Times New Roman" pitchFamily="18" charset="0"/>
              </a:rPr>
              <a:t>A threat to change of </a:t>
            </a:r>
            <a:r>
              <a:rPr lang="en-US" sz="2800" dirty="0" smtClean="0">
                <a:latin typeface="Times New Roman" pitchFamily="18" charset="0"/>
                <a:cs typeface="Times New Roman" pitchFamily="18" charset="0"/>
              </a:rPr>
              <a:t>climate</a:t>
            </a:r>
          </a:p>
          <a:p>
            <a:pPr lvl="2"/>
            <a:r>
              <a:rPr lang="en-US" sz="2800" dirty="0">
                <a:latin typeface="Times New Roman" pitchFamily="18" charset="0"/>
                <a:cs typeface="Times New Roman" pitchFamily="18" charset="0"/>
              </a:rPr>
              <a:t>Increased costs of energy</a:t>
            </a:r>
          </a:p>
          <a:p>
            <a:endParaRPr lang="en-US" sz="3600" dirty="0">
              <a:latin typeface="Times New Roman" pitchFamily="18" charset="0"/>
              <a:cs typeface="Times New Roman" pitchFamily="18" charset="0"/>
            </a:endParaRPr>
          </a:p>
          <a:p>
            <a:endParaRPr lang="en-US" sz="36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US" sz="3600" dirty="0" smtClean="0">
                <a:latin typeface="Times New Roman" pitchFamily="18" charset="0"/>
                <a:cs typeface="Times New Roman" pitchFamily="18" charset="0"/>
              </a:rPr>
              <a:t>THE EFFECTS OF THIS THREAT TO THE WORLD POPULATION</a:t>
            </a:r>
            <a:r>
              <a:rPr lang="en-US" sz="3600" dirty="0" smtClean="0">
                <a:latin typeface="Times New Roman" pitchFamily="18" charset="0"/>
                <a:cs typeface="Times New Roman" pitchFamily="18" charset="0"/>
              </a:rPr>
              <a:t/>
            </a:r>
            <a:br>
              <a:rPr lang="en-US" sz="3600" dirty="0" smtClean="0">
                <a:latin typeface="Times New Roman" pitchFamily="18" charset="0"/>
                <a:cs typeface="Times New Roman" pitchFamily="18" charset="0"/>
              </a:rPr>
            </a:b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3897436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905000"/>
            <a:ext cx="8229600" cy="1905000"/>
          </a:xfrm>
        </p:spPr>
        <p:txBody>
          <a:bodyPr/>
          <a:lstStyle/>
          <a:p>
            <a:pPr algn="ctr"/>
            <a:r>
              <a:rPr lang="en-US" sz="4800" dirty="0" smtClean="0">
                <a:latin typeface="Times New Roman" pitchFamily="18" charset="0"/>
                <a:cs typeface="Times New Roman" pitchFamily="18" charset="0"/>
              </a:rPr>
              <a:t>CLIMATE CHANGE</a:t>
            </a:r>
            <a:endParaRPr lang="en-US" sz="4800" dirty="0">
              <a:latin typeface="Times New Roman" pitchFamily="18" charset="0"/>
              <a:cs typeface="Times New Roman" pitchFamily="18" charset="0"/>
            </a:endParaRPr>
          </a:p>
        </p:txBody>
      </p:sp>
    </p:spTree>
    <p:extLst>
      <p:ext uri="{BB962C8B-B14F-4D97-AF65-F5344CB8AC3E}">
        <p14:creationId xmlns:p14="http://schemas.microsoft.com/office/powerpoint/2010/main" val="319212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400" dirty="0">
                <a:latin typeface="Times New Roman" pitchFamily="18" charset="0"/>
                <a:cs typeface="Times New Roman" pitchFamily="18" charset="0"/>
              </a:rPr>
              <a:t>Climate change is the alternations of the weather patterns.</a:t>
            </a:r>
          </a:p>
          <a:p>
            <a:r>
              <a:rPr lang="en-US" sz="2400" dirty="0">
                <a:latin typeface="Times New Roman" pitchFamily="18" charset="0"/>
                <a:cs typeface="Times New Roman" pitchFamily="18" charset="0"/>
              </a:rPr>
              <a:t>Humans are believed to be capable of changing the weather temperatures by influencing rainfall though irrigating a desert, plowing fields and chopping down trees.</a:t>
            </a:r>
          </a:p>
          <a:p>
            <a:r>
              <a:rPr lang="en-US" sz="2400" dirty="0">
                <a:latin typeface="Times New Roman" pitchFamily="18" charset="0"/>
                <a:cs typeface="Times New Roman" pitchFamily="18" charset="0"/>
              </a:rPr>
              <a:t>According to the theory of Dust Bowl, rain is believed to follow plow</a:t>
            </a:r>
          </a:p>
          <a:p>
            <a:r>
              <a:rPr lang="en-US" sz="2400" dirty="0">
                <a:latin typeface="Times New Roman" pitchFamily="18" charset="0"/>
                <a:cs typeface="Times New Roman" pitchFamily="18" charset="0"/>
              </a:rPr>
              <a:t>Initially, the sunlight reaching the planet used to be </a:t>
            </a:r>
            <a:r>
              <a:rPr lang="en-US" sz="2400" dirty="0" smtClean="0">
                <a:latin typeface="Times New Roman" pitchFamily="18" charset="0"/>
                <a:cs typeface="Times New Roman" pitchFamily="18" charset="0"/>
              </a:rPr>
              <a:t>balanced.</a:t>
            </a:r>
          </a:p>
          <a:p>
            <a:r>
              <a:rPr lang="en-US" sz="2400" dirty="0" smtClean="0">
                <a:latin typeface="Times New Roman" pitchFamily="18" charset="0"/>
                <a:cs typeface="Times New Roman" pitchFamily="18" charset="0"/>
              </a:rPr>
              <a:t>Today</a:t>
            </a:r>
            <a:r>
              <a:rPr lang="en-US" sz="2400" dirty="0">
                <a:latin typeface="Times New Roman" pitchFamily="18" charset="0"/>
                <a:cs typeface="Times New Roman" pitchFamily="18" charset="0"/>
              </a:rPr>
              <a:t>, due to radiation due to energy getting back to the atmosphere, there are emission greenhouse gases.</a:t>
            </a:r>
          </a:p>
          <a:p>
            <a:pPr marL="0" indent="0">
              <a:buNone/>
            </a:pPr>
            <a:endParaRPr lang="en-US" sz="24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sz="3600" dirty="0" smtClean="0">
                <a:latin typeface="Times New Roman" pitchFamily="18" charset="0"/>
                <a:cs typeface="Times New Roman" pitchFamily="18" charset="0"/>
              </a:rPr>
              <a:t>HISTORY OF CLIMATE CHANGE</a:t>
            </a: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2090099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2" name="Title 1"/>
          <p:cNvSpPr>
            <a:spLocks noGrp="1"/>
          </p:cNvSpPr>
          <p:nvPr>
            <p:ph type="title"/>
          </p:nvPr>
        </p:nvSpPr>
        <p:spPr/>
        <p:txBody>
          <a:bodyPr/>
          <a:lstStyle/>
          <a:p>
            <a:endParaRPr lang="en-US" sz="480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16609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a:latin typeface="Times New Roman" pitchFamily="18" charset="0"/>
                <a:cs typeface="Times New Roman" pitchFamily="18" charset="0"/>
              </a:rPr>
              <a:t>Extreme climate changes affect the lives of people</a:t>
            </a:r>
          </a:p>
          <a:p>
            <a:r>
              <a:rPr lang="en-US" sz="2800" dirty="0">
                <a:latin typeface="Times New Roman" pitchFamily="18" charset="0"/>
                <a:cs typeface="Times New Roman" pitchFamily="18" charset="0"/>
              </a:rPr>
              <a:t>Taking the first ten affected countries affected by extreme weather, Thailand takes the lead while Honduras takes the last position</a:t>
            </a:r>
          </a:p>
          <a:p>
            <a:r>
              <a:rPr lang="en-US" sz="2800" dirty="0">
                <a:latin typeface="Times New Roman" pitchFamily="18" charset="0"/>
                <a:cs typeface="Times New Roman" pitchFamily="18" charset="0"/>
              </a:rPr>
              <a:t>Thailand contains a climate risk index of 34.83 while Honduras takes 11.33</a:t>
            </a:r>
          </a:p>
          <a:p>
            <a:r>
              <a:rPr lang="en-US" sz="2800" dirty="0">
                <a:latin typeface="Times New Roman" pitchFamily="18" charset="0"/>
                <a:cs typeface="Times New Roman" pitchFamily="18" charset="0"/>
              </a:rPr>
              <a:t>Most of these countries are poor to afford investing in research and development to improve on climate changes</a:t>
            </a:r>
          </a:p>
          <a:p>
            <a:endParaRPr lang="en-US" sz="28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sz="3600" dirty="0" smtClean="0">
                <a:latin typeface="Times New Roman" pitchFamily="18" charset="0"/>
                <a:cs typeface="Times New Roman" pitchFamily="18" charset="0"/>
              </a:rPr>
              <a:t>CLIMATE </a:t>
            </a:r>
            <a:r>
              <a:rPr lang="en-US" sz="3600" dirty="0" smtClean="0">
                <a:latin typeface="Times New Roman" pitchFamily="18" charset="0"/>
                <a:cs typeface="Times New Roman" pitchFamily="18" charset="0"/>
              </a:rPr>
              <a:t>CHANGE </a:t>
            </a:r>
            <a:r>
              <a:rPr lang="en-US" sz="3600" dirty="0" smtClean="0">
                <a:latin typeface="Times New Roman" pitchFamily="18" charset="0"/>
                <a:cs typeface="Times New Roman" pitchFamily="18" charset="0"/>
              </a:rPr>
              <a:t>WORLDWIDE</a:t>
            </a: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37517032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a:latin typeface="Times New Roman" pitchFamily="18" charset="0"/>
                <a:cs typeface="Times New Roman" pitchFamily="18" charset="0"/>
              </a:rPr>
              <a:t>It has caused increased food droughts, famines and severe storms</a:t>
            </a:r>
          </a:p>
          <a:p>
            <a:r>
              <a:rPr lang="en-US" sz="2800" dirty="0">
                <a:latin typeface="Times New Roman" pitchFamily="18" charset="0"/>
                <a:cs typeface="Times New Roman" pitchFamily="18" charset="0"/>
              </a:rPr>
              <a:t>Crop production has been impossible due to extreme climate change</a:t>
            </a:r>
          </a:p>
          <a:p>
            <a:r>
              <a:rPr lang="en-US" sz="2800" dirty="0">
                <a:latin typeface="Times New Roman" pitchFamily="18" charset="0"/>
                <a:cs typeface="Times New Roman" pitchFamily="18" charset="0"/>
              </a:rPr>
              <a:t>Has led to deforestation and soil degradation especially in Bangladesh due to increased population </a:t>
            </a:r>
          </a:p>
          <a:p>
            <a:r>
              <a:rPr lang="en-US" sz="2800" dirty="0">
                <a:latin typeface="Times New Roman" pitchFamily="18" charset="0"/>
                <a:cs typeface="Times New Roman" pitchFamily="18" charset="0"/>
              </a:rPr>
              <a:t>Increased food crises and problems of drinking water</a:t>
            </a:r>
          </a:p>
          <a:p>
            <a:r>
              <a:rPr lang="en-US" sz="2800" dirty="0">
                <a:latin typeface="Times New Roman" pitchFamily="18" charset="0"/>
                <a:cs typeface="Times New Roman" pitchFamily="18" charset="0"/>
              </a:rPr>
              <a:t>In Haiti, has been prone to Hurricanes which hassled to damage of lives and plants</a:t>
            </a:r>
          </a:p>
          <a:p>
            <a:pPr marL="0" indent="0">
              <a:buNone/>
            </a:pPr>
            <a:endParaRPr lang="en-US" sz="28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sz="3600" dirty="0" smtClean="0">
                <a:latin typeface="Times New Roman" pitchFamily="18" charset="0"/>
                <a:cs typeface="Times New Roman" pitchFamily="18" charset="0"/>
              </a:rPr>
              <a:t>EFFECTS OF CLIMATE CHANGE</a:t>
            </a: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38013515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6354762"/>
          </a:xfrm>
        </p:spPr>
        <p:txBody>
          <a:bodyPr/>
          <a:lstStyle/>
          <a:p>
            <a:pPr algn="ctr"/>
            <a:r>
              <a:rPr lang="en-US" sz="4800" dirty="0" smtClean="0">
                <a:latin typeface="Times New Roman" pitchFamily="18" charset="0"/>
                <a:cs typeface="Times New Roman" pitchFamily="18" charset="0"/>
              </a:rPr>
              <a:t>LACK OF EDUCATIONAL OPPORTUNITIES </a:t>
            </a:r>
            <a:br>
              <a:rPr lang="en-US" sz="4800" dirty="0" smtClean="0">
                <a:latin typeface="Times New Roman" pitchFamily="18" charset="0"/>
                <a:cs typeface="Times New Roman" pitchFamily="18" charset="0"/>
              </a:rPr>
            </a:br>
            <a:endParaRPr lang="en-US" sz="4800" dirty="0">
              <a:latin typeface="Times New Roman" pitchFamily="18" charset="0"/>
              <a:cs typeface="Times New Roman" pitchFamily="18" charset="0"/>
            </a:endParaRPr>
          </a:p>
        </p:txBody>
      </p:sp>
    </p:spTree>
    <p:extLst>
      <p:ext uri="{BB962C8B-B14F-4D97-AF65-F5344CB8AC3E}">
        <p14:creationId xmlns:p14="http://schemas.microsoft.com/office/powerpoint/2010/main" val="2863756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143000"/>
            <a:ext cx="8229600" cy="4983163"/>
          </a:xfrm>
        </p:spPr>
        <p:txBody>
          <a:bodyPr>
            <a:normAutofit/>
          </a:bodyPr>
          <a:lstStyle/>
          <a:p>
            <a:r>
              <a:rPr lang="en-US" sz="2800" dirty="0" smtClean="0">
                <a:latin typeface="Times New Roman" pitchFamily="18" charset="0"/>
                <a:cs typeface="Times New Roman" pitchFamily="18" charset="0"/>
              </a:rPr>
              <a:t>Lack </a:t>
            </a:r>
            <a:r>
              <a:rPr lang="en-US" sz="2800" dirty="0">
                <a:latin typeface="Times New Roman" pitchFamily="18" charset="0"/>
                <a:cs typeface="Times New Roman" pitchFamily="18" charset="0"/>
              </a:rPr>
              <a:t>of education opportunities has been greatly influenced by race</a:t>
            </a:r>
          </a:p>
          <a:p>
            <a:r>
              <a:rPr lang="en-US" sz="2800" dirty="0">
                <a:latin typeface="Times New Roman" pitchFamily="18" charset="0"/>
                <a:cs typeface="Times New Roman" pitchFamily="18" charset="0"/>
              </a:rPr>
              <a:t>White American leads in getting good education while the black Americans rarely gets the opportunity</a:t>
            </a:r>
          </a:p>
          <a:p>
            <a:r>
              <a:rPr lang="en-US" sz="2800" dirty="0">
                <a:latin typeface="Times New Roman" pitchFamily="18" charset="0"/>
                <a:cs typeface="Times New Roman" pitchFamily="18" charset="0"/>
              </a:rPr>
              <a:t>Two-thirds of students that attends school are from the minority group.</a:t>
            </a:r>
          </a:p>
          <a:p>
            <a:r>
              <a:rPr lang="en-US" sz="2800" dirty="0">
                <a:latin typeface="Times New Roman" pitchFamily="18" charset="0"/>
                <a:cs typeface="Times New Roman" pitchFamily="18" charset="0"/>
              </a:rPr>
              <a:t>Poverty and marginalization has also been a major factor to lacking education opportunities</a:t>
            </a:r>
          </a:p>
          <a:p>
            <a:r>
              <a:rPr lang="en-US" sz="2800" dirty="0">
                <a:latin typeface="Times New Roman" pitchFamily="18" charset="0"/>
                <a:cs typeface="Times New Roman" pitchFamily="18" charset="0"/>
              </a:rPr>
              <a:t>Also, increased inequality by history has led to females lacking education</a:t>
            </a:r>
          </a:p>
          <a:p>
            <a:endParaRPr lang="en-US" sz="2800" dirty="0">
              <a:latin typeface="Times New Roman" pitchFamily="18" charset="0"/>
              <a:cs typeface="Times New Roman" pitchFamily="18" charset="0"/>
            </a:endParaRPr>
          </a:p>
        </p:txBody>
      </p:sp>
      <p:sp>
        <p:nvSpPr>
          <p:cNvPr id="3" name="Title 2"/>
          <p:cNvSpPr>
            <a:spLocks noGrp="1"/>
          </p:cNvSpPr>
          <p:nvPr>
            <p:ph type="title"/>
          </p:nvPr>
        </p:nvSpPr>
        <p:spPr/>
        <p:txBody>
          <a:bodyPr>
            <a:normAutofit fontScale="90000"/>
          </a:bodyPr>
          <a:lstStyle/>
          <a:p>
            <a:r>
              <a:rPr lang="en-US" sz="3600" dirty="0">
                <a:latin typeface="Times New Roman" pitchFamily="18" charset="0"/>
                <a:cs typeface="Times New Roman" pitchFamily="18" charset="0"/>
              </a:rPr>
              <a:t>History</a:t>
            </a:r>
            <a:br>
              <a:rPr lang="en-US" sz="3600" dirty="0">
                <a:latin typeface="Times New Roman" pitchFamily="18" charset="0"/>
                <a:cs typeface="Times New Roman" pitchFamily="18" charset="0"/>
              </a:rPr>
            </a:b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29546122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2" name="Title 1"/>
          <p:cNvSpPr>
            <a:spLocks noGrp="1"/>
          </p:cNvSpPr>
          <p:nvPr>
            <p:ph type="title"/>
          </p:nvPr>
        </p:nvSpPr>
        <p:spPr/>
        <p:txBody>
          <a:bodyPr>
            <a:normAutofit/>
          </a:bodyPr>
          <a:lstStyle/>
          <a:p>
            <a:r>
              <a:rPr lang="en-US" sz="2800" dirty="0" smtClean="0">
                <a:latin typeface="Times New Roman" pitchFamily="18" charset="0"/>
                <a:cs typeface="Times New Roman" pitchFamily="18" charset="0"/>
              </a:rPr>
              <a:t>EDUCATIONAL ATTAINMENT WORLDWIDE</a:t>
            </a:r>
            <a:endParaRPr lang="en-US" sz="2800"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143000"/>
            <a:ext cx="8305800" cy="520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16916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3600" dirty="0">
                <a:latin typeface="Times New Roman" pitchFamily="18" charset="0"/>
                <a:cs typeface="Times New Roman" pitchFamily="18" charset="0"/>
              </a:rPr>
              <a:t>They lack cultural identity</a:t>
            </a:r>
          </a:p>
          <a:p>
            <a:r>
              <a:rPr lang="en-US" sz="3600" dirty="0">
                <a:latin typeface="Times New Roman" pitchFamily="18" charset="0"/>
                <a:cs typeface="Times New Roman" pitchFamily="18" charset="0"/>
              </a:rPr>
              <a:t>Poor child welfare system</a:t>
            </a:r>
          </a:p>
          <a:p>
            <a:r>
              <a:rPr lang="en-US" sz="3600" dirty="0">
                <a:latin typeface="Times New Roman" pitchFamily="18" charset="0"/>
                <a:cs typeface="Times New Roman" pitchFamily="18" charset="0"/>
              </a:rPr>
              <a:t>Poor support networks</a:t>
            </a:r>
          </a:p>
          <a:p>
            <a:r>
              <a:rPr lang="en-US" sz="3600" dirty="0">
                <a:latin typeface="Times New Roman" pitchFamily="18" charset="0"/>
                <a:cs typeface="Times New Roman" pitchFamily="18" charset="0"/>
              </a:rPr>
              <a:t>High unemployment rates</a:t>
            </a:r>
          </a:p>
          <a:p>
            <a:r>
              <a:rPr lang="en-US" sz="3600" dirty="0">
                <a:latin typeface="Times New Roman" pitchFamily="18" charset="0"/>
                <a:cs typeface="Times New Roman" pitchFamily="18" charset="0"/>
              </a:rPr>
              <a:t>Lack of survival needs</a:t>
            </a:r>
          </a:p>
          <a:p>
            <a:r>
              <a:rPr lang="en-US" sz="3600" dirty="0">
                <a:latin typeface="Times New Roman" pitchFamily="18" charset="0"/>
                <a:cs typeface="Times New Roman" pitchFamily="18" charset="0"/>
              </a:rPr>
              <a:t>Remote community</a:t>
            </a:r>
          </a:p>
          <a:p>
            <a:endParaRPr lang="en-US" sz="36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US" sz="3600" dirty="0" smtClean="0">
                <a:latin typeface="Times New Roman" pitchFamily="18" charset="0"/>
                <a:cs typeface="Times New Roman" pitchFamily="18" charset="0"/>
              </a:rPr>
              <a:t>EFFECTS OF LACK OF EDUCATIONAL OPPORTUNITIES</a:t>
            </a: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1976709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592762"/>
          </a:xfrm>
        </p:spPr>
        <p:txBody>
          <a:bodyPr/>
          <a:lstStyle/>
          <a:p>
            <a:pPr algn="ctr"/>
            <a:r>
              <a:rPr lang="en-US" sz="4800" dirty="0" smtClean="0">
                <a:latin typeface="Times New Roman" pitchFamily="18" charset="0"/>
                <a:cs typeface="Times New Roman" pitchFamily="18" charset="0"/>
              </a:rPr>
              <a:t>CIVIL WARS</a:t>
            </a:r>
            <a:endParaRPr lang="en-US" sz="4800" dirty="0">
              <a:latin typeface="Times New Roman" pitchFamily="18" charset="0"/>
              <a:cs typeface="Times New Roman" pitchFamily="18" charset="0"/>
            </a:endParaRPr>
          </a:p>
        </p:txBody>
      </p:sp>
    </p:spTree>
    <p:extLst>
      <p:ext uri="{BB962C8B-B14F-4D97-AF65-F5344CB8AC3E}">
        <p14:creationId xmlns:p14="http://schemas.microsoft.com/office/powerpoint/2010/main" val="14594004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lnSpcReduction="10000"/>
          </a:bodyPr>
          <a:lstStyle/>
          <a:p>
            <a:r>
              <a:rPr lang="en-US" sz="3200" dirty="0">
                <a:latin typeface="Times New Roman" pitchFamily="18" charset="0"/>
                <a:cs typeface="Times New Roman" pitchFamily="18" charset="0"/>
              </a:rPr>
              <a:t>In the 19</a:t>
            </a:r>
            <a:r>
              <a:rPr lang="en-US" sz="3200" baseline="30000" dirty="0">
                <a:latin typeface="Times New Roman" pitchFamily="18" charset="0"/>
                <a:cs typeface="Times New Roman" pitchFamily="18" charset="0"/>
              </a:rPr>
              <a:t>th</a:t>
            </a:r>
            <a:r>
              <a:rPr lang="en-US" sz="3200" dirty="0">
                <a:latin typeface="Times New Roman" pitchFamily="18" charset="0"/>
                <a:cs typeface="Times New Roman" pitchFamily="18" charset="0"/>
              </a:rPr>
              <a:t> century, United Stated were in the era of tremendous growth</a:t>
            </a:r>
          </a:p>
          <a:p>
            <a:r>
              <a:rPr lang="en-US" sz="3200" dirty="0">
                <a:latin typeface="Times New Roman" pitchFamily="18" charset="0"/>
                <a:cs typeface="Times New Roman" pitchFamily="18" charset="0"/>
              </a:rPr>
              <a:t>There was an economic difference between southern and northern regions</a:t>
            </a:r>
          </a:p>
          <a:p>
            <a:r>
              <a:rPr lang="en-US" sz="3200" dirty="0">
                <a:latin typeface="Times New Roman" pitchFamily="18" charset="0"/>
                <a:cs typeface="Times New Roman" pitchFamily="18" charset="0"/>
              </a:rPr>
              <a:t>Civil war started in 1861 after tensions between Sothern and Northern states in U.S.</a:t>
            </a:r>
          </a:p>
          <a:p>
            <a:r>
              <a:rPr lang="en-US" sz="3200" dirty="0">
                <a:latin typeface="Times New Roman" pitchFamily="18" charset="0"/>
                <a:cs typeface="Times New Roman" pitchFamily="18" charset="0"/>
              </a:rPr>
              <a:t>The deadliest war ever fought in American soil killed 2.4 million soldiers, millions got brutally injured and south was ruined.</a:t>
            </a:r>
          </a:p>
          <a:p>
            <a:endParaRPr lang="en-US" sz="3200" dirty="0">
              <a:latin typeface="Times New Roman" pitchFamily="18" charset="0"/>
              <a:cs typeface="Times New Roman" pitchFamily="18" charset="0"/>
            </a:endParaRPr>
          </a:p>
        </p:txBody>
      </p:sp>
      <p:sp>
        <p:nvSpPr>
          <p:cNvPr id="3" name="Title 2"/>
          <p:cNvSpPr>
            <a:spLocks noGrp="1"/>
          </p:cNvSpPr>
          <p:nvPr>
            <p:ph type="title"/>
          </p:nvPr>
        </p:nvSpPr>
        <p:spPr/>
        <p:txBody>
          <a:bodyPr>
            <a:normAutofit/>
          </a:bodyPr>
          <a:lstStyle/>
          <a:p>
            <a:r>
              <a:rPr lang="en-US" sz="4800" dirty="0" smtClean="0">
                <a:latin typeface="Times New Roman" pitchFamily="18" charset="0"/>
                <a:cs typeface="Times New Roman" pitchFamily="18" charset="0"/>
              </a:rPr>
              <a:t>HISTORY OF CIVIL WARS</a:t>
            </a:r>
            <a:endParaRPr lang="en-US" sz="4800" dirty="0">
              <a:latin typeface="Times New Roman" pitchFamily="18" charset="0"/>
              <a:cs typeface="Times New Roman" pitchFamily="18" charset="0"/>
            </a:endParaRPr>
          </a:p>
        </p:txBody>
      </p:sp>
    </p:spTree>
    <p:extLst>
      <p:ext uri="{BB962C8B-B14F-4D97-AF65-F5344CB8AC3E}">
        <p14:creationId xmlns:p14="http://schemas.microsoft.com/office/powerpoint/2010/main" val="4797913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ttps://cdn3.socialwork.simmons.edu/content/d6c5d7aeafff4196b2a7186ada50bd58/refugee_admissions_to_us.jpg"/>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981200" y="1295400"/>
            <a:ext cx="4876800" cy="4952999"/>
          </a:xfrm>
          <a:prstGeom prst="rect">
            <a:avLst/>
          </a:prstGeom>
          <a:noFill/>
          <a:ln>
            <a:noFill/>
          </a:ln>
        </p:spPr>
      </p:pic>
      <p:sp>
        <p:nvSpPr>
          <p:cNvPr id="2" name="Title 1"/>
          <p:cNvSpPr>
            <a:spLocks noGrp="1"/>
          </p:cNvSpPr>
          <p:nvPr>
            <p:ph type="title"/>
          </p:nvPr>
        </p:nvSpPr>
        <p:spPr/>
        <p:txBody>
          <a:bodyPr/>
          <a:lstStyle/>
          <a:p>
            <a:r>
              <a:rPr lang="en-US" sz="4800" dirty="0" smtClean="0">
                <a:latin typeface="Times New Roman" pitchFamily="18" charset="0"/>
                <a:cs typeface="Times New Roman" pitchFamily="18" charset="0"/>
              </a:rPr>
              <a:t>COUNTRIES AFFECTED</a:t>
            </a:r>
            <a:endParaRPr lang="en-US" sz="4800" dirty="0">
              <a:latin typeface="Times New Roman" pitchFamily="18" charset="0"/>
              <a:cs typeface="Times New Roman" pitchFamily="18" charset="0"/>
            </a:endParaRPr>
          </a:p>
        </p:txBody>
      </p:sp>
    </p:spTree>
    <p:extLst>
      <p:ext uri="{BB962C8B-B14F-4D97-AF65-F5344CB8AC3E}">
        <p14:creationId xmlns:p14="http://schemas.microsoft.com/office/powerpoint/2010/main" val="38164225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3600" dirty="0">
                <a:latin typeface="Times New Roman" pitchFamily="18" charset="0"/>
                <a:cs typeface="Times New Roman" pitchFamily="18" charset="0"/>
              </a:rPr>
              <a:t>Introduction of slavery</a:t>
            </a:r>
          </a:p>
          <a:p>
            <a:r>
              <a:rPr lang="en-US" sz="3600" dirty="0">
                <a:latin typeface="Times New Roman" pitchFamily="18" charset="0"/>
                <a:cs typeface="Times New Roman" pitchFamily="18" charset="0"/>
              </a:rPr>
              <a:t>Borrowing of money to stabilize the economy</a:t>
            </a:r>
          </a:p>
          <a:p>
            <a:r>
              <a:rPr lang="en-US" sz="3600" dirty="0">
                <a:latin typeface="Times New Roman" pitchFamily="18" charset="0"/>
                <a:cs typeface="Times New Roman" pitchFamily="18" charset="0"/>
              </a:rPr>
              <a:t>Many lost lives</a:t>
            </a:r>
          </a:p>
          <a:p>
            <a:r>
              <a:rPr lang="en-US" sz="3600" dirty="0">
                <a:latin typeface="Times New Roman" pitchFamily="18" charset="0"/>
                <a:cs typeface="Times New Roman" pitchFamily="18" charset="0"/>
              </a:rPr>
              <a:t>Production of weapons</a:t>
            </a:r>
          </a:p>
          <a:p>
            <a:r>
              <a:rPr lang="en-US" sz="3600" dirty="0">
                <a:latin typeface="Times New Roman" pitchFamily="18" charset="0"/>
                <a:cs typeface="Times New Roman" pitchFamily="18" charset="0"/>
              </a:rPr>
              <a:t>Plantation system was crippled</a:t>
            </a:r>
          </a:p>
          <a:p>
            <a:r>
              <a:rPr lang="en-US" sz="3600" dirty="0">
                <a:latin typeface="Times New Roman" pitchFamily="18" charset="0"/>
                <a:cs typeface="Times New Roman" pitchFamily="18" charset="0"/>
              </a:rPr>
              <a:t>inflation</a:t>
            </a:r>
          </a:p>
          <a:p>
            <a:pPr marL="0" indent="0">
              <a:buNone/>
            </a:pPr>
            <a:endParaRPr lang="en-US" sz="36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sz="4800" dirty="0" smtClean="0">
                <a:latin typeface="Times New Roman" pitchFamily="18" charset="0"/>
                <a:cs typeface="Times New Roman" pitchFamily="18" charset="0"/>
              </a:rPr>
              <a:t>EFFECTS OF CIVIL WAR</a:t>
            </a:r>
            <a:endParaRPr lang="en-US" sz="4800" dirty="0">
              <a:latin typeface="Times New Roman" pitchFamily="18" charset="0"/>
              <a:cs typeface="Times New Roman" pitchFamily="18" charset="0"/>
            </a:endParaRPr>
          </a:p>
        </p:txBody>
      </p:sp>
    </p:spTree>
    <p:extLst>
      <p:ext uri="{BB962C8B-B14F-4D97-AF65-F5344CB8AC3E}">
        <p14:creationId xmlns:p14="http://schemas.microsoft.com/office/powerpoint/2010/main" val="5812065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Autofit/>
          </a:bodyPr>
          <a:lstStyle/>
          <a:p>
            <a:r>
              <a:rPr lang="en-US" sz="1600" dirty="0">
                <a:latin typeface="Times New Roman" pitchFamily="18" charset="0"/>
                <a:cs typeface="Times New Roman" pitchFamily="18" charset="0"/>
              </a:rPr>
              <a:t>Hannah Ritchie 2017, Energy Production &amp; Changing Energy Sources</a:t>
            </a:r>
            <a:r>
              <a:rPr lang="en-US" sz="1600" b="1" dirty="0">
                <a:latin typeface="Times New Roman" pitchFamily="18" charset="0"/>
                <a:cs typeface="Times New Roman" pitchFamily="18" charset="0"/>
              </a:rPr>
              <a:t> </a:t>
            </a:r>
            <a:r>
              <a:rPr lang="en-US" sz="1600" u="sng" dirty="0">
                <a:latin typeface="Times New Roman" pitchFamily="18" charset="0"/>
                <a:cs typeface="Times New Roman" pitchFamily="18" charset="0"/>
                <a:hlinkClick r:id="rId2"/>
              </a:rPr>
              <a:t>http://data.worldbank.org/data-catalog/world-development-indicators</a:t>
            </a:r>
            <a:endParaRPr lang="en-US" sz="1600" dirty="0">
              <a:latin typeface="Times New Roman" pitchFamily="18" charset="0"/>
              <a:cs typeface="Times New Roman" pitchFamily="18" charset="0"/>
            </a:endParaRPr>
          </a:p>
          <a:p>
            <a:r>
              <a:rPr lang="en-US" sz="1600" dirty="0">
                <a:latin typeface="Times New Roman" pitchFamily="18" charset="0"/>
                <a:cs typeface="Times New Roman" pitchFamily="18" charset="0"/>
              </a:rPr>
              <a:t>Solomon, B.D. and Krishna, K., 2011. The coming sustainable energy transition: History, strategies, and outlook. </a:t>
            </a:r>
            <a:r>
              <a:rPr lang="en-US" sz="1600" i="1" dirty="0">
                <a:latin typeface="Times New Roman" pitchFamily="18" charset="0"/>
                <a:cs typeface="Times New Roman" pitchFamily="18" charset="0"/>
              </a:rPr>
              <a:t>Energy Policy</a:t>
            </a:r>
            <a:r>
              <a:rPr lang="en-US" sz="1600" dirty="0">
                <a:latin typeface="Times New Roman" pitchFamily="18" charset="0"/>
                <a:cs typeface="Times New Roman" pitchFamily="18" charset="0"/>
              </a:rPr>
              <a:t>, </a:t>
            </a:r>
            <a:r>
              <a:rPr lang="en-US" sz="1600" i="1" dirty="0">
                <a:latin typeface="Times New Roman" pitchFamily="18" charset="0"/>
                <a:cs typeface="Times New Roman" pitchFamily="18" charset="0"/>
              </a:rPr>
              <a:t>39</a:t>
            </a:r>
            <a:r>
              <a:rPr lang="en-US" sz="1600" dirty="0">
                <a:latin typeface="Times New Roman" pitchFamily="18" charset="0"/>
                <a:cs typeface="Times New Roman" pitchFamily="18" charset="0"/>
              </a:rPr>
              <a:t>(11), pp.7422-7431 </a:t>
            </a:r>
            <a:r>
              <a:rPr lang="en-US" sz="1600" dirty="0">
                <a:latin typeface="Times New Roman" pitchFamily="18" charset="0"/>
                <a:cs typeface="Times New Roman" pitchFamily="18" charset="0"/>
                <a:hlinkClick r:id="rId3"/>
              </a:rPr>
              <a:t>https://www.eia.gov/todayinenergy/detail.php?id=11951</a:t>
            </a:r>
            <a:endParaRPr lang="en-US" sz="1600" dirty="0">
              <a:latin typeface="Times New Roman" pitchFamily="18" charset="0"/>
              <a:cs typeface="Times New Roman" pitchFamily="18" charset="0"/>
            </a:endParaRPr>
          </a:p>
          <a:p>
            <a:r>
              <a:rPr lang="en-US" sz="1600" dirty="0">
                <a:latin typeface="Times New Roman" pitchFamily="18" charset="0"/>
                <a:cs typeface="Times New Roman" pitchFamily="18" charset="0"/>
              </a:rPr>
              <a:t>West, D.M., 2007. </a:t>
            </a:r>
            <a:r>
              <a:rPr lang="en-US" sz="1600" i="1" dirty="0">
                <a:latin typeface="Times New Roman" pitchFamily="18" charset="0"/>
                <a:cs typeface="Times New Roman" pitchFamily="18" charset="0"/>
              </a:rPr>
              <a:t>Global e-government, 2007</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InsidePolitics</a:t>
            </a:r>
            <a:r>
              <a:rPr lang="en-US" sz="1600" dirty="0">
                <a:latin typeface="Times New Roman" pitchFamily="18" charset="0"/>
                <a:cs typeface="Times New Roman" pitchFamily="18" charset="0"/>
              </a:rPr>
              <a:t>. https://www.whichcountry.co/top-10-countries-most-affected-by-climate-change</a:t>
            </a:r>
            <a:r>
              <a:rPr lang="en-US" sz="1600" dirty="0" smtClean="0">
                <a:latin typeface="Times New Roman" pitchFamily="18" charset="0"/>
                <a:cs typeface="Times New Roman" pitchFamily="18" charset="0"/>
              </a:rPr>
              <a:t>/</a:t>
            </a:r>
          </a:p>
          <a:p>
            <a:r>
              <a:rPr lang="en-US" sz="1600" dirty="0" err="1" smtClean="0">
                <a:latin typeface="Times New Roman" pitchFamily="18" charset="0"/>
                <a:cs typeface="Times New Roman" pitchFamily="18" charset="0"/>
              </a:rPr>
              <a:t>Fahs</a:t>
            </a:r>
            <a:r>
              <a:rPr lang="en-US" sz="1600" dirty="0">
                <a:latin typeface="Times New Roman" pitchFamily="18" charset="0"/>
                <a:cs typeface="Times New Roman" pitchFamily="18" charset="0"/>
              </a:rPr>
              <a:t>, A. and Waugh, J. eds., 2005. </a:t>
            </a:r>
            <a:r>
              <a:rPr lang="en-US" sz="1600" i="1" dirty="0">
                <a:latin typeface="Times New Roman" pitchFamily="18" charset="0"/>
                <a:cs typeface="Times New Roman" pitchFamily="18" charset="0"/>
              </a:rPr>
              <a:t>The Memory of the Civil War in American Culture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Univ</a:t>
            </a:r>
            <a:r>
              <a:rPr lang="en-US" sz="1600" dirty="0">
                <a:latin typeface="Times New Roman" pitchFamily="18" charset="0"/>
                <a:cs typeface="Times New Roman" pitchFamily="18" charset="0"/>
              </a:rPr>
              <a:t> of North Carolina Press. </a:t>
            </a:r>
            <a:r>
              <a:rPr lang="en-US" sz="1600" u="sng" dirty="0">
                <a:latin typeface="Times New Roman" pitchFamily="18" charset="0"/>
                <a:cs typeface="Times New Roman" pitchFamily="18" charset="0"/>
                <a:hlinkClick r:id="rId4"/>
              </a:rPr>
              <a:t>https://books.google.co.ke/books?hl=en&amp;lr=&amp;</a:t>
            </a:r>
            <a:r>
              <a:rPr lang="en-US" sz="1600" u="sng" dirty="0" smtClean="0">
                <a:latin typeface="Times New Roman" pitchFamily="18" charset="0"/>
                <a:cs typeface="Times New Roman" pitchFamily="18" charset="0"/>
                <a:hlinkClick r:id="rId4"/>
              </a:rPr>
              <a:t>id=Hd819S4eB3gC&amp;oi=fnd&amp;pg=PP6&amp;dq=civil+war+in+american+memory&amp;ots=Pu1nhKTGyX&amp;sig=Fk9KnWFhC3bWDeCV0jyHNroJX_8&amp;redir_esc=y#v=onepage&amp;q=civil%20war%20in%20american%20memory&amp;f=false</a:t>
            </a:r>
            <a:endParaRPr lang="en-US" sz="1600" dirty="0">
              <a:latin typeface="Times New Roman" pitchFamily="18" charset="0"/>
              <a:cs typeface="Times New Roman" pitchFamily="18" charset="0"/>
            </a:endParaRPr>
          </a:p>
          <a:p>
            <a:r>
              <a:rPr lang="en-US" sz="1600" dirty="0">
                <a:latin typeface="Times New Roman" pitchFamily="18" charset="0"/>
                <a:cs typeface="Times New Roman" pitchFamily="18" charset="0"/>
              </a:rPr>
              <a:t>Blight, D.W., 2002. </a:t>
            </a:r>
            <a:r>
              <a:rPr lang="en-US" sz="1600" i="1" dirty="0">
                <a:latin typeface="Times New Roman" pitchFamily="18" charset="0"/>
                <a:cs typeface="Times New Roman" pitchFamily="18" charset="0"/>
              </a:rPr>
              <a:t>Beyond the battlefield: race, memory &amp; the American Civil War</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Univ</a:t>
            </a:r>
            <a:r>
              <a:rPr lang="en-US" sz="1600" dirty="0">
                <a:latin typeface="Times New Roman" pitchFamily="18" charset="0"/>
                <a:cs typeface="Times New Roman" pitchFamily="18" charset="0"/>
              </a:rPr>
              <a:t> of Massachusetts Press. https://books.google.co.ke/books?hl=en&amp;lr=&amp;id=B0g9dC_QxMQC&amp;oi=fnd&amp;pg=PP11&amp;dq=civil+war+in+american+memory&amp;ots=2vcUQsp8RW&amp;sig=skExoLlBDgrO83u_76oqMxzhQDI&amp;redir_esc=y#v=onepage&amp;q=civil%20war%20in%20american%20memory&amp;f=false</a:t>
            </a:r>
            <a:br>
              <a:rPr lang="en-US" sz="1600" dirty="0">
                <a:latin typeface="Times New Roman" pitchFamily="18" charset="0"/>
                <a:cs typeface="Times New Roman" pitchFamily="18" charset="0"/>
              </a:rPr>
            </a:br>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p:txBody>
      </p:sp>
      <p:sp>
        <p:nvSpPr>
          <p:cNvPr id="3" name="Title 2"/>
          <p:cNvSpPr>
            <a:spLocks noGrp="1"/>
          </p:cNvSpPr>
          <p:nvPr>
            <p:ph type="title"/>
          </p:nvPr>
        </p:nvSpPr>
        <p:spPr/>
        <p:txBody>
          <a:bodyPr/>
          <a:lstStyle/>
          <a:p>
            <a:r>
              <a:rPr lang="en-US" sz="4800" dirty="0" smtClean="0">
                <a:latin typeface="Times New Roman" pitchFamily="18" charset="0"/>
                <a:cs typeface="Times New Roman" pitchFamily="18" charset="0"/>
              </a:rPr>
              <a:t>REFERENCES</a:t>
            </a:r>
            <a:endParaRPr lang="en-US" sz="4800" dirty="0">
              <a:latin typeface="Times New Roman" pitchFamily="18" charset="0"/>
              <a:cs typeface="Times New Roman" pitchFamily="18" charset="0"/>
            </a:endParaRPr>
          </a:p>
        </p:txBody>
      </p:sp>
    </p:spTree>
    <p:extLst>
      <p:ext uri="{BB962C8B-B14F-4D97-AF65-F5344CB8AC3E}">
        <p14:creationId xmlns:p14="http://schemas.microsoft.com/office/powerpoint/2010/main" val="25321787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289</TotalTime>
  <Words>1640</Words>
  <Application>Microsoft Office PowerPoint</Application>
  <PresentationFormat>On-screen Show (4:3)</PresentationFormat>
  <Paragraphs>101</Paragraphs>
  <Slides>20</Slides>
  <Notes>14</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Concourse</vt:lpstr>
      <vt:lpstr>THREATS TO GLOBAL ENVIRONMENT</vt:lpstr>
      <vt:lpstr>ENERGY SOURCES</vt:lpstr>
      <vt:lpstr>HISTORY OF ENERGY SOURCES</vt:lpstr>
      <vt:lpstr>HISTORY OF ENERGY CONSUMPTION</vt:lpstr>
      <vt:lpstr>PRIMARY ENERGY CONSUMPTION WORLDWIDE</vt:lpstr>
      <vt:lpstr>THE EFFECTS OF THIS THREAT TO THE WORLD POPULATION </vt:lpstr>
      <vt:lpstr>CLIMATE CHANGE</vt:lpstr>
      <vt:lpstr>HISTORY OF CLIMATE CHANGE</vt:lpstr>
      <vt:lpstr>PowerPoint Presentation</vt:lpstr>
      <vt:lpstr>CLIMATE CHANGE WORLDWIDE</vt:lpstr>
      <vt:lpstr>EFFECTS OF CLIMATE CHANGE</vt:lpstr>
      <vt:lpstr>LACK OF EDUCATIONAL OPPORTUNITIES  </vt:lpstr>
      <vt:lpstr>History </vt:lpstr>
      <vt:lpstr>EDUCATIONAL ATTAINMENT WORLDWIDE</vt:lpstr>
      <vt:lpstr>EFFECTS OF LACK OF EDUCATIONAL OPPORTUNITIES</vt:lpstr>
      <vt:lpstr>CIVIL WARS</vt:lpstr>
      <vt:lpstr>HISTORY OF CIVIL WARS</vt:lpstr>
      <vt:lpstr>COUNTRIES AFFECTED</vt:lpstr>
      <vt:lpstr>EFFECTS OF CIVIL WAR</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ENERGY SOURCES</dc:title>
  <dc:creator>maggie</dc:creator>
  <cp:lastModifiedBy>maggie</cp:lastModifiedBy>
  <cp:revision>18</cp:revision>
  <dcterms:created xsi:type="dcterms:W3CDTF">2019-03-03T14:26:30Z</dcterms:created>
  <dcterms:modified xsi:type="dcterms:W3CDTF">2019-03-03T20:13:03Z</dcterms:modified>
</cp:coreProperties>
</file>